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0058400" cy="7772400"/>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100" d="100"/>
          <a:sy n="100" d="100"/>
        </p:scale>
        <p:origin x="210" y="-9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272011"/>
            <a:ext cx="8549640" cy="2705947"/>
          </a:xfrm>
        </p:spPr>
        <p:txBody>
          <a:bodyPr anchor="b"/>
          <a:lstStyle>
            <a:lvl1pPr algn="ctr">
              <a:defRPr sz="6600"/>
            </a:lvl1pPr>
          </a:lstStyle>
          <a:p>
            <a:r>
              <a:rPr lang="en-US"/>
              <a:t>Click to edit Master title style</a:t>
            </a:r>
            <a:endParaRPr lang="en-US" dirty="0"/>
          </a:p>
        </p:txBody>
      </p:sp>
      <p:sp>
        <p:nvSpPr>
          <p:cNvPr id="3" name="Subtitle 2"/>
          <p:cNvSpPr>
            <a:spLocks noGrp="1"/>
          </p:cNvSpPr>
          <p:nvPr>
            <p:ph type="subTitle" idx="1"/>
          </p:nvPr>
        </p:nvSpPr>
        <p:spPr>
          <a:xfrm>
            <a:off x="1257300" y="4082310"/>
            <a:ext cx="7543800" cy="1876530"/>
          </a:xfrm>
        </p:spPr>
        <p:txBody>
          <a:bodyPr/>
          <a:lstStyle>
            <a:lvl1pPr marL="0" indent="0" algn="ctr">
              <a:buNone/>
              <a:defRPr sz="2640"/>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2210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49039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8043" y="413808"/>
            <a:ext cx="2168843" cy="65867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91515" y="413808"/>
            <a:ext cx="6380798"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3530340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066536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6277" y="1937705"/>
            <a:ext cx="8675370" cy="3233102"/>
          </a:xfrm>
        </p:spPr>
        <p:txBody>
          <a:bodyPr anchor="b"/>
          <a:lstStyle>
            <a:lvl1pPr>
              <a:defRPr sz="6600"/>
            </a:lvl1pPr>
          </a:lstStyle>
          <a:p>
            <a:r>
              <a:rPr lang="en-US"/>
              <a:t>Click to edit Master title style</a:t>
            </a:r>
            <a:endParaRPr lang="en-US" dirty="0"/>
          </a:p>
        </p:txBody>
      </p:sp>
      <p:sp>
        <p:nvSpPr>
          <p:cNvPr id="3" name="Text Placeholder 2"/>
          <p:cNvSpPr>
            <a:spLocks noGrp="1"/>
          </p:cNvSpPr>
          <p:nvPr>
            <p:ph type="body" idx="1"/>
          </p:nvPr>
        </p:nvSpPr>
        <p:spPr>
          <a:xfrm>
            <a:off x="686277" y="5201393"/>
            <a:ext cx="8675370" cy="1700212"/>
          </a:xfrm>
        </p:spPr>
        <p:txBody>
          <a:bodyPr/>
          <a:lstStyle>
            <a:lvl1pPr marL="0" indent="0">
              <a:buNone/>
              <a:defRPr sz="2640">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E5C01C-D44E-463C-A80E-6893AD3837C5}" type="datetimeFigureOut">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50193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9151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2065" y="2069042"/>
            <a:ext cx="427482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14295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92825" y="413810"/>
            <a:ext cx="8675370" cy="1502305"/>
          </a:xfrm>
        </p:spPr>
        <p:txBody>
          <a:bodyPr/>
          <a:lstStyle/>
          <a:p>
            <a:r>
              <a:rPr lang="en-US"/>
              <a:t>Click to edit Master title style</a:t>
            </a:r>
            <a:endParaRPr lang="en-US" dirty="0"/>
          </a:p>
        </p:txBody>
      </p:sp>
      <p:sp>
        <p:nvSpPr>
          <p:cNvPr id="3" name="Text Placeholder 2"/>
          <p:cNvSpPr>
            <a:spLocks noGrp="1"/>
          </p:cNvSpPr>
          <p:nvPr>
            <p:ph type="body" idx="1"/>
          </p:nvPr>
        </p:nvSpPr>
        <p:spPr>
          <a:xfrm>
            <a:off x="692826" y="1905318"/>
            <a:ext cx="4255174"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4" name="Content Placeholder 3"/>
          <p:cNvSpPr>
            <a:spLocks noGrp="1"/>
          </p:cNvSpPr>
          <p:nvPr>
            <p:ph sz="half" idx="2"/>
          </p:nvPr>
        </p:nvSpPr>
        <p:spPr>
          <a:xfrm>
            <a:off x="692826" y="2839085"/>
            <a:ext cx="4255174"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2066" y="1905318"/>
            <a:ext cx="4276130" cy="933767"/>
          </a:xfrm>
        </p:spPr>
        <p:txBody>
          <a:bodyPr anchor="b"/>
          <a:lstStyle>
            <a:lvl1pPr marL="0" indent="0">
              <a:buNone/>
              <a:defRPr sz="2640" b="1"/>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a:t>Click to edit Master text styles</a:t>
            </a:r>
          </a:p>
        </p:txBody>
      </p:sp>
      <p:sp>
        <p:nvSpPr>
          <p:cNvPr id="6" name="Content Placeholder 5"/>
          <p:cNvSpPr>
            <a:spLocks noGrp="1"/>
          </p:cNvSpPr>
          <p:nvPr>
            <p:ph sz="quarter" idx="4"/>
          </p:nvPr>
        </p:nvSpPr>
        <p:spPr>
          <a:xfrm>
            <a:off x="5092066" y="2839085"/>
            <a:ext cx="427613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E5C01C-D44E-463C-A80E-6893AD3837C5}" type="datetimeFigureOut">
              <a:rPr lang="en-US" smtClean="0"/>
              <a:t>2/21/2025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2346852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E5C01C-D44E-463C-A80E-6893AD3837C5}" type="datetimeFigureOut">
              <a:rPr lang="en-US" smtClean="0"/>
              <a:t>2/21/2025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871380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E5C01C-D44E-463C-A80E-6893AD3837C5}" type="datetimeFigureOut">
              <a:rPr lang="en-US" smtClean="0"/>
              <a:t>2/21/2025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78735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Content Placeholder 2"/>
          <p:cNvSpPr>
            <a:spLocks noGrp="1"/>
          </p:cNvSpPr>
          <p:nvPr>
            <p:ph idx="1"/>
          </p:nvPr>
        </p:nvSpPr>
        <p:spPr>
          <a:xfrm>
            <a:off x="4276130" y="1119083"/>
            <a:ext cx="5092065" cy="5523442"/>
          </a:xfrm>
        </p:spPr>
        <p:txBody>
          <a:bodyPr/>
          <a:lstStyle>
            <a:lvl1pPr>
              <a:defRPr sz="3520"/>
            </a:lvl1pPr>
            <a:lvl2pPr>
              <a:defRPr sz="3080"/>
            </a:lvl2pPr>
            <a:lvl3pPr>
              <a:defRPr sz="264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3103062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92825" y="518160"/>
            <a:ext cx="3244096" cy="1813560"/>
          </a:xfrm>
        </p:spPr>
        <p:txBody>
          <a:bodyPr anchor="b"/>
          <a:lstStyle>
            <a:lvl1pPr>
              <a:defRPr sz="3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76130" y="1119083"/>
            <a:ext cx="5092065" cy="5523442"/>
          </a:xfrm>
        </p:spPr>
        <p:txBody>
          <a:bodyPr anchor="t"/>
          <a:lstStyle>
            <a:lvl1pPr marL="0" indent="0">
              <a:buNone/>
              <a:defRPr sz="3520"/>
            </a:lvl1pPr>
            <a:lvl2pPr marL="502920" indent="0">
              <a:buNone/>
              <a:defRPr sz="3080"/>
            </a:lvl2pPr>
            <a:lvl3pPr marL="1005840" indent="0">
              <a:buNone/>
              <a:defRPr sz="2640"/>
            </a:lvl3pPr>
            <a:lvl4pPr marL="1508760" indent="0">
              <a:buNone/>
              <a:defRPr sz="2200"/>
            </a:lvl4pPr>
            <a:lvl5pPr marL="2011680" indent="0">
              <a:buNone/>
              <a:defRPr sz="2200"/>
            </a:lvl5pPr>
            <a:lvl6pPr marL="2514600" indent="0">
              <a:buNone/>
              <a:defRPr sz="2200"/>
            </a:lvl6pPr>
            <a:lvl7pPr marL="3017520" indent="0">
              <a:buNone/>
              <a:defRPr sz="2200"/>
            </a:lvl7pPr>
            <a:lvl8pPr marL="3520440" indent="0">
              <a:buNone/>
              <a:defRPr sz="2200"/>
            </a:lvl8pPr>
            <a:lvl9pPr marL="4023360" indent="0">
              <a:buNone/>
              <a:defRPr sz="2200"/>
            </a:lvl9pPr>
          </a:lstStyle>
          <a:p>
            <a:r>
              <a:rPr lang="en-US"/>
              <a:t>Click icon to add picture</a:t>
            </a:r>
            <a:endParaRPr lang="en-US" dirty="0"/>
          </a:p>
        </p:txBody>
      </p:sp>
      <p:sp>
        <p:nvSpPr>
          <p:cNvPr id="4" name="Text Placeholder 3"/>
          <p:cNvSpPr>
            <a:spLocks noGrp="1"/>
          </p:cNvSpPr>
          <p:nvPr>
            <p:ph type="body" sz="half" idx="2"/>
          </p:nvPr>
        </p:nvSpPr>
        <p:spPr>
          <a:xfrm>
            <a:off x="692825" y="2331720"/>
            <a:ext cx="3244096" cy="4319800"/>
          </a:xfrm>
        </p:spPr>
        <p:txBody>
          <a:bodyPr/>
          <a:lstStyle>
            <a:lvl1pPr marL="0" indent="0">
              <a:buNone/>
              <a:defRPr sz="1760"/>
            </a:lvl1pPr>
            <a:lvl2pPr marL="502920" indent="0">
              <a:buNone/>
              <a:defRPr sz="1540"/>
            </a:lvl2pPr>
            <a:lvl3pPr marL="1005840" indent="0">
              <a:buNone/>
              <a:defRPr sz="1320"/>
            </a:lvl3pPr>
            <a:lvl4pPr marL="1508760" indent="0">
              <a:buNone/>
              <a:defRPr sz="1100"/>
            </a:lvl4pPr>
            <a:lvl5pPr marL="2011680" indent="0">
              <a:buNone/>
              <a:defRPr sz="1100"/>
            </a:lvl5pPr>
            <a:lvl6pPr marL="2514600" indent="0">
              <a:buNone/>
              <a:defRPr sz="1100"/>
            </a:lvl6pPr>
            <a:lvl7pPr marL="3017520" indent="0">
              <a:buNone/>
              <a:defRPr sz="1100"/>
            </a:lvl7pPr>
            <a:lvl8pPr marL="3520440" indent="0">
              <a:buNone/>
              <a:defRPr sz="1100"/>
            </a:lvl8pPr>
            <a:lvl9pPr marL="4023360" indent="0">
              <a:buNone/>
              <a:defRPr sz="1100"/>
            </a:lvl9pPr>
          </a:lstStyle>
          <a:p>
            <a:pPr lvl="0"/>
            <a:r>
              <a:rPr lang="en-US"/>
              <a:t>Click to edit Master text styles</a:t>
            </a:r>
          </a:p>
        </p:txBody>
      </p:sp>
      <p:sp>
        <p:nvSpPr>
          <p:cNvPr id="5" name="Date Placeholder 4"/>
          <p:cNvSpPr>
            <a:spLocks noGrp="1"/>
          </p:cNvSpPr>
          <p:nvPr>
            <p:ph type="dt" sz="half" idx="10"/>
          </p:nvPr>
        </p:nvSpPr>
        <p:spPr/>
        <p:txBody>
          <a:bodyPr/>
          <a:lstStyle/>
          <a:p>
            <a:fld id="{5FE5C01C-D44E-463C-A80E-6893AD3837C5}" type="datetimeFigureOut">
              <a:rPr lang="en-US" smtClean="0"/>
              <a:t>2/21/2025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04FD0B-FBA8-478E-A04D-30429017652C}" type="slidenum">
              <a:rPr lang="en-US" smtClean="0"/>
              <a:t>‹#›</a:t>
            </a:fld>
            <a:endParaRPr lang="en-US"/>
          </a:p>
        </p:txBody>
      </p:sp>
    </p:spTree>
    <p:extLst>
      <p:ext uri="{BB962C8B-B14F-4D97-AF65-F5344CB8AC3E}">
        <p14:creationId xmlns:p14="http://schemas.microsoft.com/office/powerpoint/2010/main" val="434103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fld id="{5FE5C01C-D44E-463C-A80E-6893AD3837C5}" type="datetimeFigureOut">
              <a:rPr lang="en-US" smtClean="0"/>
              <a:t>2/21/2025</a:t>
            </a:fld>
            <a:endParaRPr lang="en-US"/>
          </a:p>
        </p:txBody>
      </p:sp>
      <p:sp>
        <p:nvSpPr>
          <p:cNvPr id="5" name="Footer Placeholder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fld id="{8B04FD0B-FBA8-478E-A04D-30429017652C}" type="slidenum">
              <a:rPr lang="en-US" smtClean="0"/>
              <a:t>‹#›</a:t>
            </a:fld>
            <a:endParaRPr lang="en-US"/>
          </a:p>
        </p:txBody>
      </p:sp>
    </p:spTree>
    <p:extLst>
      <p:ext uri="{BB962C8B-B14F-4D97-AF65-F5344CB8AC3E}">
        <p14:creationId xmlns:p14="http://schemas.microsoft.com/office/powerpoint/2010/main" val="35095853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careercenter.dom.edu/resources/resources-for-undocumented-students/" TargetMode="External"/><Relationship Id="rId3" Type="http://schemas.openxmlformats.org/officeDocument/2006/relationships/hyperlink" Target="https://unitedwedream.org/resources/" TargetMode="External"/><Relationship Id="rId7" Type="http://schemas.openxmlformats.org/officeDocument/2006/relationships/hyperlink" Target="https://offices.depaul.edu/diversity/advocacy/Pages/depaul-dream.aspx"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www.thedream.us/" TargetMode="External"/><Relationship Id="rId11" Type="http://schemas.openxmlformats.org/officeDocument/2006/relationships/image" Target="../media/image2.png"/><Relationship Id="rId5" Type="http://schemas.openxmlformats.org/officeDocument/2006/relationships/hyperlink" Target="https://immigrantsrising.org/" TargetMode="External"/><Relationship Id="rId10" Type="http://schemas.openxmlformats.org/officeDocument/2006/relationships/hyperlink" Target="https://www.luc.edu/diversity/resources/undocumentedstudentresources/" TargetMode="External"/><Relationship Id="rId4" Type="http://schemas.openxmlformats.org/officeDocument/2006/relationships/hyperlink" Target="http://www.scholarshipsaz.org/" TargetMode="External"/><Relationship Id="rId9" Type="http://schemas.openxmlformats.org/officeDocument/2006/relationships/hyperlink" Target="https://www.dom.edu/diversity/sanctuary-campus/resources-immigrant-familie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www.ilrc.org/sites/default/files/resources/plan_de_preparacion_familiar.v3.pdf" TargetMode="External"/><Relationship Id="rId3" Type="http://schemas.openxmlformats.org/officeDocument/2006/relationships/hyperlink" Target="https://immigrantjustice.org/know-your-rights/ice-encounter" TargetMode="External"/><Relationship Id="rId7" Type="http://schemas.openxmlformats.org/officeDocument/2006/relationships/hyperlink" Target="https://www.ilrc.org/sites/default/files/resources/family_preparedness_plan.pdf" TargetMode="External"/><Relationship Id="rId2" Type="http://schemas.openxmlformats.org/officeDocument/2006/relationships/hyperlink" Target="http://www.aclu.org/know-your-rights" TargetMode="External"/><Relationship Id="rId1" Type="http://schemas.openxmlformats.org/officeDocument/2006/relationships/slideLayout" Target="../slideLayouts/slideLayout7.xml"/><Relationship Id="rId6" Type="http://schemas.openxmlformats.org/officeDocument/2006/relationships/hyperlink" Target="https://www.aft.org/sites/default/files/im_emergplan_020817.pdf" TargetMode="External"/><Relationship Id="rId5" Type="http://schemas.openxmlformats.org/officeDocument/2006/relationships/hyperlink" Target="http://www.immigrantjustice.org/contact/apply_for_legal_aid" TargetMode="External"/><Relationship Id="rId4" Type="http://schemas.openxmlformats.org/officeDocument/2006/relationships/hyperlink" Target="https://www.trpimmigrantjustice.org/legalclini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5373266" y="373626"/>
            <a:ext cx="4497355" cy="4758848"/>
            <a:chOff x="5299787" y="1329277"/>
            <a:chExt cx="4497355" cy="4463842"/>
          </a:xfrm>
        </p:grpSpPr>
        <p:sp>
          <p:nvSpPr>
            <p:cNvPr id="4" name="TextBox 3"/>
            <p:cNvSpPr txBox="1"/>
            <p:nvPr/>
          </p:nvSpPr>
          <p:spPr>
            <a:xfrm>
              <a:off x="5299787" y="4898158"/>
              <a:ext cx="4497355" cy="894961"/>
            </a:xfrm>
            <a:prstGeom prst="rect">
              <a:avLst/>
            </a:prstGeom>
            <a:noFill/>
          </p:spPr>
          <p:txBody>
            <a:bodyPr wrap="square" rtlCol="0">
              <a:spAutoFit/>
            </a:bodyPr>
            <a:lstStyle/>
            <a:p>
              <a:pPr algn="ctr"/>
              <a:r>
                <a:rPr lang="en-US" sz="1400" dirty="0"/>
                <a:t>Immigration problems can impact your health or the health of a family member or neighbor.  Your doctor can help. </a:t>
              </a:r>
              <a:br>
                <a:rPr lang="en-US" sz="1400" dirty="0"/>
              </a:br>
              <a:r>
                <a:rPr lang="en-US" sz="1400" dirty="0"/>
                <a:t>This doctor’s office is a safe place to talk about your concerns and find resources.</a:t>
              </a:r>
            </a:p>
          </p:txBody>
        </p:sp>
        <p:sp>
          <p:nvSpPr>
            <p:cNvPr id="7" name="TextBox 6"/>
            <p:cNvSpPr txBox="1"/>
            <p:nvPr/>
          </p:nvSpPr>
          <p:spPr>
            <a:xfrm>
              <a:off x="5435080" y="1329277"/>
              <a:ext cx="4058816" cy="954107"/>
            </a:xfrm>
            <a:prstGeom prst="rect">
              <a:avLst/>
            </a:prstGeom>
            <a:noFill/>
          </p:spPr>
          <p:txBody>
            <a:bodyPr wrap="square" rtlCol="0">
              <a:spAutoFit/>
            </a:bodyPr>
            <a:lstStyle/>
            <a:p>
              <a:pPr algn="ctr"/>
              <a:r>
                <a:rPr lang="en-US" sz="2800" b="1" dirty="0">
                  <a:solidFill>
                    <a:srgbClr val="333399"/>
                  </a:solidFill>
                </a:rPr>
                <a:t>Immigration Status and Your Health</a:t>
              </a:r>
              <a:endParaRPr lang="en-US" sz="2800" dirty="0">
                <a:solidFill>
                  <a:srgbClr val="333399"/>
                </a:solidFill>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61153" y="2477323"/>
              <a:ext cx="3206670" cy="2134003"/>
            </a:xfrm>
            <a:prstGeom prst="rect">
              <a:avLst/>
            </a:prstGeom>
            <a:ln w="12700">
              <a:solidFill>
                <a:schemeClr val="tx1"/>
              </a:solidFill>
            </a:ln>
            <a:effectLst>
              <a:outerShdw blurRad="152400" dist="127000" dir="5400000" algn="t" rotWithShape="0">
                <a:prstClr val="black">
                  <a:alpha val="40000"/>
                </a:prstClr>
              </a:outerShdw>
            </a:effectLst>
          </p:spPr>
        </p:pic>
      </p:grpSp>
      <p:sp>
        <p:nvSpPr>
          <p:cNvPr id="9" name="TextBox 8"/>
          <p:cNvSpPr txBox="1"/>
          <p:nvPr/>
        </p:nvSpPr>
        <p:spPr>
          <a:xfrm>
            <a:off x="491025" y="201097"/>
            <a:ext cx="4370238" cy="7571303"/>
          </a:xfrm>
          <a:prstGeom prst="rect">
            <a:avLst/>
          </a:prstGeom>
          <a:noFill/>
        </p:spPr>
        <p:txBody>
          <a:bodyPr wrap="square" rtlCol="0">
            <a:spAutoFit/>
          </a:bodyPr>
          <a:lstStyle/>
          <a:p>
            <a:r>
              <a:rPr lang="en-US" sz="1400" b="1" dirty="0"/>
              <a:t>MORE RESOURCES</a:t>
            </a:r>
          </a:p>
          <a:p>
            <a:endParaRPr lang="en-US" sz="1200" b="1" dirty="0"/>
          </a:p>
          <a:p>
            <a:r>
              <a:rPr lang="en-US" sz="1400" b="1" dirty="0"/>
              <a:t>Social and Education Information for Youth that </a:t>
            </a:r>
            <a:br>
              <a:rPr lang="en-US" sz="1400" b="1" dirty="0"/>
            </a:br>
            <a:r>
              <a:rPr lang="en-US" sz="1400" b="1" dirty="0"/>
              <a:t>are Not Documented</a:t>
            </a:r>
            <a:br>
              <a:rPr lang="en-US" sz="1200" b="1" dirty="0"/>
            </a:br>
            <a:endParaRPr lang="en-US" sz="1200" b="1" dirty="0"/>
          </a:p>
          <a:p>
            <a:r>
              <a:rPr lang="en-US" sz="1200" dirty="0"/>
              <a:t>Young people who are not documented are sometimes called Dreamers. They often face a lot of stress for many reasons.  One reason is worry about their chance to study beyond high school.  One other reason is fear that they or a loved one could be deported. There are programs that offer information about resources. They can help people understand that others have faced these barriers and that there are ways to address them. There are also national groups that can provide helpful guidance about education opportunities and current developments regarding DACA: </a:t>
            </a:r>
          </a:p>
          <a:p>
            <a:endParaRPr lang="en-US" sz="1200" dirty="0"/>
          </a:p>
          <a:p>
            <a:pPr marL="151287" indent="-151287">
              <a:buFont typeface="Arial" panose="020B0604020202020204" pitchFamily="34" charset="0"/>
              <a:buChar char="•"/>
            </a:pPr>
            <a:r>
              <a:rPr lang="en-US" sz="1200" b="1" dirty="0"/>
              <a:t>United We Dream  </a:t>
            </a:r>
            <a:br>
              <a:rPr lang="en-US" sz="1200" b="1" dirty="0"/>
            </a:br>
            <a:r>
              <a:rPr lang="en-US" sz="1200" dirty="0">
                <a:hlinkClick r:id="rId3"/>
              </a:rPr>
              <a:t>https://unitedwedream.org/resources/</a:t>
            </a:r>
            <a:endParaRPr lang="en-US" sz="1200" dirty="0"/>
          </a:p>
          <a:p>
            <a:pPr marL="171450" lvl="0" indent="-171450">
              <a:buFont typeface="Arial" panose="020B0604020202020204" pitchFamily="34" charset="0"/>
              <a:buChar char="•"/>
            </a:pPr>
            <a:r>
              <a:rPr lang="en-US" sz="1200" b="1" dirty="0"/>
              <a:t>Scholarships A – Z  </a:t>
            </a:r>
            <a:r>
              <a:rPr lang="en-US" sz="1200" dirty="0"/>
              <a:t> </a:t>
            </a:r>
            <a:br>
              <a:rPr lang="en-US" sz="1200" dirty="0"/>
            </a:br>
            <a:r>
              <a:rPr lang="en-US" sz="1200" dirty="0">
                <a:hlinkClick r:id="rId4"/>
              </a:rPr>
              <a:t>www.scholarshipsaz.org</a:t>
            </a:r>
            <a:endParaRPr lang="en-US" sz="1200" dirty="0"/>
          </a:p>
          <a:p>
            <a:pPr marL="171450" lvl="0" indent="-171450">
              <a:buFont typeface="Arial" panose="020B0604020202020204" pitchFamily="34" charset="0"/>
              <a:buChar char="•"/>
            </a:pPr>
            <a:r>
              <a:rPr lang="en-US" sz="1200" b="1" dirty="0"/>
              <a:t>Immigrants Rising</a:t>
            </a:r>
            <a:br>
              <a:rPr lang="en-US" sz="1200" b="1" dirty="0"/>
            </a:br>
            <a:r>
              <a:rPr lang="en-US" sz="1200" dirty="0">
                <a:hlinkClick r:id="rId5"/>
              </a:rPr>
              <a:t>https://immigrantsrising.org/</a:t>
            </a:r>
            <a:endParaRPr lang="en-US" sz="1200" dirty="0"/>
          </a:p>
          <a:p>
            <a:pPr marL="171450" indent="-171450">
              <a:buFont typeface="Arial" panose="020B0604020202020204" pitchFamily="34" charset="0"/>
              <a:buChar char="•"/>
            </a:pPr>
            <a:r>
              <a:rPr lang="en-US" sz="1200" b="1" dirty="0" err="1"/>
              <a:t>TheDreamUS</a:t>
            </a:r>
            <a:r>
              <a:rPr lang="en-US" sz="1200" dirty="0"/>
              <a:t>  </a:t>
            </a:r>
            <a:r>
              <a:rPr lang="en-US" sz="1200" dirty="0">
                <a:hlinkClick r:id="rId6"/>
              </a:rPr>
              <a:t>www.thedream.us</a:t>
            </a:r>
            <a:endParaRPr lang="en-US" sz="1200" dirty="0"/>
          </a:p>
          <a:p>
            <a:pPr lvl="0"/>
            <a:endParaRPr lang="en-US" sz="1200" dirty="0"/>
          </a:p>
          <a:p>
            <a:pPr lvl="0"/>
            <a:r>
              <a:rPr lang="en-US" sz="1200" b="1" dirty="0"/>
              <a:t>Local Youth Educational Resources</a:t>
            </a:r>
          </a:p>
          <a:p>
            <a:pPr marL="171450" lvl="0" indent="-171450">
              <a:buFont typeface="Arial" panose="020B0604020202020204" pitchFamily="34" charset="0"/>
              <a:buChar char="•"/>
            </a:pPr>
            <a:r>
              <a:rPr lang="en-US" sz="1200" b="1" dirty="0"/>
              <a:t>Illinois Coalition for Immigrant and Refugee Rights</a:t>
            </a:r>
            <a:r>
              <a:rPr lang="en-US" sz="1200" dirty="0"/>
              <a:t> Education Initiatives (Has a guide to Illinois colleges for Dreamers) https://www.icirr.org/education-initiatives </a:t>
            </a:r>
          </a:p>
          <a:p>
            <a:pPr marL="171450" lvl="0" indent="-171450">
              <a:buFont typeface="Arial" panose="020B0604020202020204" pitchFamily="34" charset="0"/>
              <a:buChar char="•"/>
            </a:pPr>
            <a:r>
              <a:rPr lang="en-US" sz="1200" b="1" dirty="0"/>
              <a:t>DePaul University </a:t>
            </a:r>
            <a:r>
              <a:rPr lang="en-US" sz="1200" dirty="0">
                <a:hlinkClick r:id="rId7"/>
              </a:rPr>
              <a:t>https://offices.depaul.edu/diversity/advocacy/Pages/depaul-dream.aspx</a:t>
            </a:r>
            <a:endParaRPr lang="en-US" sz="1200" dirty="0"/>
          </a:p>
          <a:p>
            <a:pPr marL="171450" lvl="0" indent="-171450">
              <a:buFont typeface="Arial" panose="020B0604020202020204" pitchFamily="34" charset="0"/>
              <a:buChar char="•"/>
            </a:pPr>
            <a:r>
              <a:rPr lang="en-US" sz="1200" b="1" dirty="0"/>
              <a:t>Dominican University</a:t>
            </a:r>
          </a:p>
          <a:p>
            <a:pPr marL="628650" lvl="1" indent="-171450">
              <a:buFont typeface="Arial" panose="020B0604020202020204" pitchFamily="34" charset="0"/>
              <a:buChar char="•"/>
            </a:pPr>
            <a:r>
              <a:rPr lang="en-US" sz="1200" dirty="0">
                <a:hlinkClick r:id="rId8"/>
              </a:rPr>
              <a:t>https://careercenter.dom.edu/resources/resources-for-undocumented-students/</a:t>
            </a:r>
            <a:endParaRPr lang="en-US" sz="1200" dirty="0"/>
          </a:p>
          <a:p>
            <a:pPr marL="628650" lvl="1" indent="-171450">
              <a:buFont typeface="Arial" panose="020B0604020202020204" pitchFamily="34" charset="0"/>
              <a:buChar char="•"/>
            </a:pPr>
            <a:r>
              <a:rPr lang="en-US" sz="1200" dirty="0">
                <a:hlinkClick r:id="rId9"/>
              </a:rPr>
              <a:t>https://www.dom.edu/diversity/sanctuary-campus/resources-immigrant-families</a:t>
            </a:r>
            <a:endParaRPr lang="en-US" sz="1200" dirty="0"/>
          </a:p>
          <a:p>
            <a:pPr marL="171450" lvl="0" indent="-171450">
              <a:buFont typeface="Arial" panose="020B0604020202020204" pitchFamily="34" charset="0"/>
              <a:buChar char="•"/>
            </a:pPr>
            <a:r>
              <a:rPr lang="en-US" sz="1200" b="1" dirty="0"/>
              <a:t>Loyola University Chicago </a:t>
            </a:r>
            <a:r>
              <a:rPr lang="en-US" sz="1200" dirty="0">
                <a:hlinkClick r:id="rId10"/>
              </a:rPr>
              <a:t>https://www.luc.edu/diversity/resources/undocumentedstudentresources/</a:t>
            </a:r>
            <a:br>
              <a:rPr lang="en-US" sz="1200" dirty="0"/>
            </a:br>
            <a:r>
              <a:rPr lang="en-US" sz="1200" dirty="0"/>
              <a:t> </a:t>
            </a:r>
          </a:p>
        </p:txBody>
      </p:sp>
      <p:pic>
        <p:nvPicPr>
          <p:cNvPr id="5" name="Picture 4" descr="A qr code on a white background&#10;&#10;Description automatically generated">
            <a:extLst>
              <a:ext uri="{FF2B5EF4-FFF2-40B4-BE49-F238E27FC236}">
                <a16:creationId xmlns:a16="http://schemas.microsoft.com/office/drawing/2014/main" id="{D8DEB2A4-943D-0084-CBD2-7E4057991D2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924675" y="5438262"/>
            <a:ext cx="1426214" cy="1848849"/>
          </a:xfrm>
          <a:prstGeom prst="rect">
            <a:avLst/>
          </a:prstGeom>
        </p:spPr>
      </p:pic>
    </p:spTree>
    <p:extLst>
      <p:ext uri="{BB962C8B-B14F-4D97-AF65-F5344CB8AC3E}">
        <p14:creationId xmlns:p14="http://schemas.microsoft.com/office/powerpoint/2010/main" val="3541464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9110" y="314325"/>
            <a:ext cx="4450702" cy="4031873"/>
          </a:xfrm>
          <a:prstGeom prst="rect">
            <a:avLst/>
          </a:prstGeom>
          <a:noFill/>
        </p:spPr>
        <p:txBody>
          <a:bodyPr wrap="square" rtlCol="0">
            <a:spAutoFit/>
          </a:bodyPr>
          <a:lstStyle/>
          <a:p>
            <a:r>
              <a:rPr lang="en-US" sz="1600" b="1" dirty="0"/>
              <a:t>RESOURCES:</a:t>
            </a:r>
            <a:br>
              <a:rPr lang="en-US" sz="1200" b="1" u="sng" dirty="0"/>
            </a:br>
            <a:endParaRPr lang="en-US" sz="1200" dirty="0"/>
          </a:p>
          <a:p>
            <a:r>
              <a:rPr lang="en-US" sz="1400" b="1" dirty="0"/>
              <a:t>Legal</a:t>
            </a:r>
            <a:endParaRPr lang="en-US" sz="1400" dirty="0"/>
          </a:p>
          <a:p>
            <a:r>
              <a:rPr lang="en-US" sz="1200" dirty="0"/>
              <a:t>We suggest that you find and attend a “Know Your Rights” training that is offered by a qualified legal services group. If you cannot find a training nearby, you can look online for know your rights resources.  Be sure that your family knows what to do if ICE agents come to your door.  Be sure to make a safety plan about what to do if you are detained and you have children who need to be cared for.</a:t>
            </a:r>
          </a:p>
          <a:p>
            <a:pPr lvl="0"/>
            <a:endParaRPr lang="en-US" sz="1200" b="1" dirty="0"/>
          </a:p>
          <a:p>
            <a:pPr lvl="0"/>
            <a:r>
              <a:rPr lang="en-US" sz="1200" b="1" dirty="0"/>
              <a:t>ACLU</a:t>
            </a:r>
            <a:br>
              <a:rPr lang="en-US" sz="1200" dirty="0"/>
            </a:br>
            <a:r>
              <a:rPr lang="en-US" sz="1200" dirty="0">
                <a:hlinkClick r:id="rId2"/>
              </a:rPr>
              <a:t>www.aclu.org/know-your-rights</a:t>
            </a:r>
            <a:endParaRPr lang="en-US" sz="1200" dirty="0"/>
          </a:p>
          <a:p>
            <a:pPr lvl="0"/>
            <a:br>
              <a:rPr lang="en-US" sz="1200" dirty="0"/>
            </a:br>
            <a:r>
              <a:rPr lang="en-US" sz="1200" b="1" dirty="0"/>
              <a:t>National Immigrant Justice Center (NIJC) </a:t>
            </a:r>
            <a:r>
              <a:rPr lang="en-US" sz="1200" dirty="0">
                <a:hlinkClick r:id="rId3"/>
              </a:rPr>
              <a:t>https://immigrantjustice.org/know-your-rights/ice-encounter</a:t>
            </a:r>
            <a:endParaRPr lang="en-US" sz="1200" dirty="0"/>
          </a:p>
          <a:p>
            <a:endParaRPr lang="en-US" sz="1200" dirty="0"/>
          </a:p>
          <a:p>
            <a:pPr marL="171450" lvl="0" indent="-171450">
              <a:buFont typeface="Arial" panose="020B0604020202020204" pitchFamily="34" charset="0"/>
              <a:buChar char="•"/>
            </a:pPr>
            <a:r>
              <a:rPr lang="en-US" sz="1200" dirty="0"/>
              <a:t>The Resurrection Project – Immigration Consultations &amp; DACA renewals  </a:t>
            </a:r>
            <a:r>
              <a:rPr lang="en-US" sz="1200" dirty="0">
                <a:hlinkClick r:id="rId4"/>
              </a:rPr>
              <a:t>https://www.trpimmigrantjustice.org/legalclinic</a:t>
            </a:r>
            <a:endParaRPr lang="en-US" sz="1200" dirty="0"/>
          </a:p>
          <a:p>
            <a:pPr marL="171450" lvl="0" indent="-171450">
              <a:buFont typeface="Arial" panose="020B0604020202020204" pitchFamily="34" charset="0"/>
              <a:buChar char="•"/>
            </a:pPr>
            <a:endParaRPr lang="en-US" sz="1200" dirty="0"/>
          </a:p>
          <a:p>
            <a:pPr marL="171450" lvl="0" indent="-171450">
              <a:buFont typeface="Arial" panose="020B0604020202020204" pitchFamily="34" charset="0"/>
              <a:buChar char="•"/>
            </a:pPr>
            <a:r>
              <a:rPr lang="en-US" sz="1200" dirty="0"/>
              <a:t>National Immigrant Justice Center – Call 312-660-1370 or visit </a:t>
            </a:r>
            <a:r>
              <a:rPr lang="en-US" sz="1200" dirty="0">
                <a:hlinkClick r:id="rId5"/>
              </a:rPr>
              <a:t>http://www.immigrantjustice.org/contact/apply_for_legal_aid</a:t>
            </a:r>
            <a:endParaRPr lang="en-US" sz="1200" dirty="0"/>
          </a:p>
        </p:txBody>
      </p:sp>
      <p:sp>
        <p:nvSpPr>
          <p:cNvPr id="6" name="TextBox 5">
            <a:extLst>
              <a:ext uri="{FF2B5EF4-FFF2-40B4-BE49-F238E27FC236}">
                <a16:creationId xmlns:a16="http://schemas.microsoft.com/office/drawing/2014/main" id="{908A6702-BDB1-846C-6B04-DF70D812DE37}"/>
              </a:ext>
            </a:extLst>
          </p:cNvPr>
          <p:cNvSpPr txBox="1"/>
          <p:nvPr/>
        </p:nvSpPr>
        <p:spPr>
          <a:xfrm>
            <a:off x="485775" y="4662785"/>
            <a:ext cx="4057650" cy="461665"/>
          </a:xfrm>
          <a:prstGeom prst="rect">
            <a:avLst/>
          </a:prstGeom>
          <a:noFill/>
        </p:spPr>
        <p:txBody>
          <a:bodyPr wrap="square" rtlCol="0">
            <a:spAutoFit/>
          </a:bodyPr>
          <a:lstStyle/>
          <a:p>
            <a:r>
              <a:rPr lang="en-US" sz="1200" b="1" dirty="0"/>
              <a:t>MORE RESOURCES: Social and Educational Information for Youth that are Not Documented, on next page</a:t>
            </a:r>
            <a:r>
              <a:rPr lang="en-US" sz="1200" b="1" i="1" dirty="0"/>
              <a:t>.</a:t>
            </a:r>
            <a:endParaRPr lang="en-US" sz="1200" i="1" dirty="0"/>
          </a:p>
        </p:txBody>
      </p:sp>
      <p:sp>
        <p:nvSpPr>
          <p:cNvPr id="7" name="TextBox 6">
            <a:extLst>
              <a:ext uri="{FF2B5EF4-FFF2-40B4-BE49-F238E27FC236}">
                <a16:creationId xmlns:a16="http://schemas.microsoft.com/office/drawing/2014/main" id="{7F23C381-43DD-6982-74F7-B19E7DF74625}"/>
              </a:ext>
            </a:extLst>
          </p:cNvPr>
          <p:cNvSpPr txBox="1"/>
          <p:nvPr/>
        </p:nvSpPr>
        <p:spPr>
          <a:xfrm>
            <a:off x="5448300" y="314325"/>
            <a:ext cx="4057650" cy="6370975"/>
          </a:xfrm>
          <a:prstGeom prst="rect">
            <a:avLst/>
          </a:prstGeom>
          <a:noFill/>
        </p:spPr>
        <p:txBody>
          <a:bodyPr wrap="square" rtlCol="0">
            <a:spAutoFit/>
          </a:bodyPr>
          <a:lstStyle/>
          <a:p>
            <a:pPr marL="0" marR="0">
              <a:spcBef>
                <a:spcPts val="0"/>
              </a:spcBef>
              <a:spcAft>
                <a:spcPts val="0"/>
              </a:spcAft>
            </a:pPr>
            <a:r>
              <a:rPr lang="en-US" sz="1200" b="1" kern="100" dirty="0">
                <a:effectLst/>
                <a:latin typeface="Calibri" panose="020F0502020204030204" pitchFamily="34" charset="0"/>
                <a:ea typeface="Calibri" panose="020F0502020204030204" pitchFamily="34" charset="0"/>
                <a:cs typeface="Calibri" panose="020F0502020204030204" pitchFamily="34" charset="0"/>
              </a:rPr>
              <a:t>High Priority!  Updating Emergency Contacts</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If you are a parent, you want to be sure that your children will be picked up from school by the family members or persons you wish should you be detained.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1" kern="100" dirty="0">
                <a:effectLst/>
                <a:latin typeface="Calibri" panose="020F0502020204030204" pitchFamily="34" charset="0"/>
                <a:ea typeface="Calibri" panose="020F0502020204030204" pitchFamily="34" charset="0"/>
                <a:cs typeface="Calibri" panose="020F0502020204030204" pitchFamily="34" charset="0"/>
              </a:rPr>
              <a:t>Important:</a:t>
            </a:r>
            <a:r>
              <a:rPr lang="en-US" sz="1200" kern="100" dirty="0">
                <a:effectLst/>
                <a:latin typeface="Calibri" panose="020F0502020204030204" pitchFamily="34" charset="0"/>
                <a:ea typeface="Calibri" panose="020F0502020204030204" pitchFamily="34" charset="0"/>
                <a:cs typeface="Calibri" panose="020F0502020204030204" pitchFamily="34" charset="0"/>
              </a:rPr>
              <a:t> Be sure that the </a:t>
            </a:r>
            <a:r>
              <a:rPr lang="en-US" sz="1200" b="1" kern="100" dirty="0">
                <a:effectLst/>
                <a:latin typeface="Calibri" panose="020F0502020204030204" pitchFamily="34" charset="0"/>
                <a:ea typeface="Calibri" panose="020F0502020204030204" pitchFamily="34" charset="0"/>
                <a:cs typeface="Calibri" panose="020F0502020204030204" pitchFamily="34" charset="0"/>
              </a:rPr>
              <a:t>Emergency Contact information</a:t>
            </a:r>
            <a:r>
              <a:rPr lang="en-US" sz="1200" kern="100" dirty="0">
                <a:effectLst/>
                <a:latin typeface="Calibri" panose="020F0502020204030204" pitchFamily="34" charset="0"/>
                <a:ea typeface="Calibri" panose="020F0502020204030204" pitchFamily="34" charset="0"/>
                <a:cs typeface="Calibri" panose="020F0502020204030204" pitchFamily="34" charset="0"/>
              </a:rPr>
              <a:t> at your child’s school is up to date with the name and phone number of the persons you choose.  This will be the person the school calls if you do not show up to pick up your children and cannot be reached. You can usually update the contacts online at the webpage of your child’s school or school district. It can also usually be done in person at the school’s administrative office. </a:t>
            </a:r>
            <a:r>
              <a:rPr lang="en-US" sz="1200" b="1" u="sng" kern="100" dirty="0">
                <a:effectLst/>
                <a:latin typeface="Calibri" panose="020F0502020204030204" pitchFamily="34" charset="0"/>
                <a:ea typeface="Calibri" panose="020F0502020204030204" pitchFamily="34" charset="0"/>
                <a:cs typeface="Calibri" panose="020F0502020204030204" pitchFamily="34" charset="0"/>
              </a:rPr>
              <a:t>You should be sure to update this information immediately</a:t>
            </a:r>
            <a:r>
              <a:rPr lang="en-US" sz="1200" kern="100" dirty="0">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1" kern="100" dirty="0">
                <a:effectLst/>
                <a:latin typeface="Calibri" panose="020F0502020204030204" pitchFamily="34" charset="0"/>
                <a:ea typeface="Calibri" panose="020F0502020204030204" pitchFamily="34" charset="0"/>
                <a:cs typeface="Calibri" panose="020F0502020204030204" pitchFamily="34" charset="0"/>
              </a:rPr>
              <a:t>DEVELOPING AND EMERGENCY PLAN</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b="1"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The websites below will help you to make a more detailed plan in the event of being detained unexpectedly. There are many other good sites on the internet as well.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200" kern="100" dirty="0">
                <a:effectLst/>
                <a:latin typeface="Calibri" panose="020F0502020204030204" pitchFamily="34" charset="0"/>
                <a:ea typeface="Calibri" panose="020F0502020204030204" pitchFamily="34" charset="0"/>
                <a:cs typeface="Calibri" panose="020F0502020204030204" pitchFamily="34" charset="0"/>
              </a:rPr>
              <a:t>American Federation of Teachers (AFT), Creating a Family Immigration Raid Emergency Plan </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(En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Inglés</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Español</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6"/>
              </a:rPr>
              <a:t>https://www.aft.org/sites/default/files/im_emergplan_020817.pdf</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kern="100" dirty="0">
                <a:effectLst/>
                <a:latin typeface="Calibri" panose="020F0502020204030204" pitchFamily="34" charset="0"/>
                <a:ea typeface="Calibri" panose="020F0502020204030204" pitchFamily="34" charset="0"/>
                <a:cs typeface="Calibri" panose="020F0502020204030204" pitchFamily="34" charset="0"/>
              </a:rPr>
              <a:t> </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Immigrant Legal  Resource Center, Family Preparedness Plan </a:t>
            </a: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7"/>
              </a:rPr>
              <a:t>https://www.ilrc.org/sites/default/files/resources/family_preparedness_plan.pdf</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Inglés</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2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8"/>
              </a:rPr>
              <a:t>https://www.ilrc.org/sites/default/files/resources/plan_de_preparacion_familiar.v3.pdf</a:t>
            </a:r>
            <a:r>
              <a:rPr lang="en-US" sz="12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200" kern="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Español</a:t>
            </a:r>
            <a:r>
              <a:rPr lang="en-US" sz="120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2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200" dirty="0"/>
          </a:p>
        </p:txBody>
      </p:sp>
    </p:spTree>
    <p:extLst>
      <p:ext uri="{BB962C8B-B14F-4D97-AF65-F5344CB8AC3E}">
        <p14:creationId xmlns:p14="http://schemas.microsoft.com/office/powerpoint/2010/main" val="1967927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3096</TotalTime>
  <Words>747</Words>
  <Application>Microsoft Office PowerPoint</Application>
  <PresentationFormat>Custom</PresentationFormat>
  <Paragraphs>44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Symbol</vt:lpstr>
      <vt:lpstr>Office Theme</vt:lpstr>
      <vt:lpstr>PowerPoint Presentation</vt:lpstr>
      <vt:lpstr>PowerPoint Presentation</vt:lpstr>
    </vt:vector>
  </TitlesOfParts>
  <Company>Loyola University Chicago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Robert</dc:creator>
  <cp:lastModifiedBy>Johnson, Robert</cp:lastModifiedBy>
  <cp:revision>42</cp:revision>
  <cp:lastPrinted>2018-05-07T02:42:17Z</cp:lastPrinted>
  <dcterms:created xsi:type="dcterms:W3CDTF">2017-05-23T18:19:23Z</dcterms:created>
  <dcterms:modified xsi:type="dcterms:W3CDTF">2025-02-21T18:33:46Z</dcterms:modified>
</cp:coreProperties>
</file>